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8" r:id="rId3"/>
    <p:sldId id="259" r:id="rId4"/>
    <p:sldId id="260" r:id="rId5"/>
    <p:sldId id="262" r:id="rId6"/>
    <p:sldId id="269" r:id="rId7"/>
    <p:sldId id="263" r:id="rId8"/>
    <p:sldId id="264" r:id="rId9"/>
    <p:sldId id="265" r:id="rId10"/>
    <p:sldId id="266" r:id="rId11"/>
    <p:sldId id="267" r:id="rId12"/>
    <p:sldId id="268" r:id="rId13"/>
    <p:sldId id="257"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285C66-3901-479A-8B6B-D0D6C1C60555}" type="datetimeFigureOut">
              <a:rPr lang="es-CO" smtClean="0"/>
              <a:t>14/03/2014</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735710-48F6-41DA-B3C2-729B362D292B}" type="slidenum">
              <a:rPr lang="es-CO" smtClean="0"/>
              <a:t>‹Nº›</a:t>
            </a:fld>
            <a:endParaRPr lang="es-CO"/>
          </a:p>
        </p:txBody>
      </p:sp>
    </p:spTree>
    <p:extLst>
      <p:ext uri="{BB962C8B-B14F-4D97-AF65-F5344CB8AC3E}">
        <p14:creationId xmlns:p14="http://schemas.microsoft.com/office/powerpoint/2010/main" val="3328702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15735710-48F6-41DA-B3C2-729B362D292B}" type="slidenum">
              <a:rPr lang="es-CO" smtClean="0"/>
              <a:t>1</a:t>
            </a:fld>
            <a:endParaRPr lang="es-CO"/>
          </a:p>
        </p:txBody>
      </p:sp>
    </p:spTree>
    <p:extLst>
      <p:ext uri="{BB962C8B-B14F-4D97-AF65-F5344CB8AC3E}">
        <p14:creationId xmlns:p14="http://schemas.microsoft.com/office/powerpoint/2010/main" val="2194374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8" name="27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17" name="16 Marcador de pie de página"/>
          <p:cNvSpPr>
            <a:spLocks noGrp="1"/>
          </p:cNvSpPr>
          <p:nvPr>
            <p:ph type="ftr" sz="quarter" idx="11"/>
          </p:nvPr>
        </p:nvSpPr>
        <p:spPr/>
        <p:txBody>
          <a:bodyPr/>
          <a:lstStyle>
            <a:extLst/>
          </a:lstStyle>
          <a:p>
            <a:endParaRPr lang="es-ES"/>
          </a:p>
        </p:txBody>
      </p:sp>
      <p:sp>
        <p:nvSpPr>
          <p:cNvPr id="29" name="2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32" name="31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38 Rectángulo"/>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39 Rectángulo"/>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40 Rectángulo"/>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41 Rectángulo"/>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56" name="55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64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65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66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14" name="13 Forma libre"/>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14 Forma libre"/>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12 Forma libre"/>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15 Forma libre"/>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16 Forma libre"/>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17 Forma libre"/>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18 Forma libre"/>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19 Forma libre"/>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20 Forma libre"/>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21 Forma libre"/>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22 Forma libre"/>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23 Forma libre"/>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24 Forma libre"/>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25 Forma libre"/>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26 Forma libre"/>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2 Marcador de texto"/>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7" name="6 Rectángulo"/>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s-ES" smtClean="0"/>
              <a:t>Haga clic para modificar el estilo de título del patrón</a:t>
            </a:r>
            <a:endParaRPr kumimoji="0" lang="en-US"/>
          </a:p>
        </p:txBody>
      </p:sp>
      <p:sp>
        <p:nvSpPr>
          <p:cNvPr id="8" name="7 Rectángulo"/>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8 Rectángulo"/>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9 Rectángulo"/>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2064"/>
            <a:ext cx="8229600" cy="9144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5" name="24 Rectángulo"/>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504824" y="512064"/>
            <a:ext cx="7772400" cy="914400"/>
          </a:xfrm>
        </p:spPr>
        <p:txBody>
          <a:bodyPr anchor="t"/>
          <a:lstStyle>
            <a:lvl1pPr>
              <a:defRPr sz="400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
        <p:nvSpPr>
          <p:cNvPr id="16" name="15 Rectángulo"/>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16 Rectángulo"/>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17 Rectángulo"/>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18 Rectángulo"/>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19 Rectángulo"/>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20 Rectángulo"/>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Rectángulo"/>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28 Rectángulo"/>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29 Rectángulo"/>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512064"/>
            <a:ext cx="7772400" cy="914400"/>
          </a:xfrm>
        </p:spPr>
        <p:txBody>
          <a:bodyPr/>
          <a:lstStyle>
            <a:lvl1pPr>
              <a:defRPr sz="4000" cap="none" baseline="0"/>
            </a:lvl1pPr>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273050"/>
            <a:ext cx="8229600" cy="1162050"/>
          </a:xfrm>
        </p:spPr>
        <p:txBody>
          <a:bodyPr anchor="ctr"/>
          <a:lstStyle>
            <a:lvl1pPr algn="l">
              <a:buNone/>
              <a:defRPr sz="3600" b="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8" name="7 Rectángulo"/>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8 Conector recto"/>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9 Grupo"/>
          <p:cNvGrpSpPr/>
          <p:nvPr/>
        </p:nvGrpSpPr>
        <p:grpSpPr>
          <a:xfrm rot="5400000">
            <a:off x="8514581" y="1219200"/>
            <a:ext cx="132763" cy="128466"/>
            <a:chOff x="6668087" y="1297746"/>
            <a:chExt cx="161840" cy="156602"/>
          </a:xfrm>
        </p:grpSpPr>
        <p:cxnSp>
          <p:nvCxnSpPr>
            <p:cNvPr id="15" name="14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15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16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1 Título"/>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s-ES" smtClean="0"/>
              <a:t>Haga clic en el icono para agregar una imagen</a:t>
            </a:r>
            <a:endParaRPr kumimoji="0" lang="en-US"/>
          </a:p>
        </p:txBody>
      </p:sp>
      <p:sp>
        <p:nvSpPr>
          <p:cNvPr id="4" name="3 Marcador de texto"/>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grpSp>
        <p:nvGrpSpPr>
          <p:cNvPr id="14" name="13 Grupo"/>
          <p:cNvGrpSpPr/>
          <p:nvPr/>
        </p:nvGrpSpPr>
        <p:grpSpPr>
          <a:xfrm rot="5400000">
            <a:off x="8666981" y="1371600"/>
            <a:ext cx="132763" cy="128466"/>
            <a:chOff x="6668087" y="1297746"/>
            <a:chExt cx="161840" cy="156602"/>
          </a:xfrm>
        </p:grpSpPr>
        <p:cxnSp>
          <p:nvCxnSpPr>
            <p:cNvPr id="11" name="10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11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12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17 Grupo"/>
          <p:cNvGrpSpPr/>
          <p:nvPr/>
        </p:nvGrpSpPr>
        <p:grpSpPr>
          <a:xfrm rot="5400000">
            <a:off x="8320088" y="1474763"/>
            <a:ext cx="132763" cy="128466"/>
            <a:chOff x="6668087" y="1297746"/>
            <a:chExt cx="161840" cy="156602"/>
          </a:xfrm>
        </p:grpSpPr>
        <p:cxnSp>
          <p:nvCxnSpPr>
            <p:cNvPr id="19" name="18 Conector recto"/>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19 Conector recto"/>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20 Conector recto"/>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4 Marcador de fecha"/>
          <p:cNvSpPr>
            <a:spLocks noGrp="1"/>
          </p:cNvSpPr>
          <p:nvPr>
            <p:ph type="dt" sz="half" idx="10"/>
          </p:nvPr>
        </p:nvSpPr>
        <p:spPr>
          <a:xfrm>
            <a:off x="6477000" y="55499"/>
            <a:ext cx="2133600" cy="365125"/>
          </a:xfrm>
        </p:spPr>
        <p:txBody>
          <a:bodyPr/>
          <a:lstStyle>
            <a:extLst/>
          </a:lstStyle>
          <a:p>
            <a:fld id="{7A847CFC-816F-41D0-AAC0-9BF4FEBC753E}" type="datetimeFigureOut">
              <a:rPr lang="es-ES" smtClean="0"/>
              <a:t>14/03/2014</a:t>
            </a:fld>
            <a:endParaRPr lang="es-ES"/>
          </a:p>
        </p:txBody>
      </p:sp>
      <p:sp>
        <p:nvSpPr>
          <p:cNvPr id="6" name="5 Marcador de pie de página"/>
          <p:cNvSpPr>
            <a:spLocks noGrp="1"/>
          </p:cNvSpPr>
          <p:nvPr>
            <p:ph type="ftr" sz="quarter" idx="11"/>
          </p:nvPr>
        </p:nvSpPr>
        <p:spPr>
          <a:xfrm>
            <a:off x="914400" y="55499"/>
            <a:ext cx="5562600" cy="365125"/>
          </a:xfrm>
        </p:spPr>
        <p:txBody>
          <a:bodyPr/>
          <a:lstStyle>
            <a:extLst/>
          </a:lstStyle>
          <a:p>
            <a:endParaRPr lang="es-ES"/>
          </a:p>
        </p:txBody>
      </p:sp>
      <p:sp>
        <p:nvSpPr>
          <p:cNvPr id="7" name="6 Marcador de número de diapositiva"/>
          <p:cNvSpPr>
            <a:spLocks noGrp="1"/>
          </p:cNvSpPr>
          <p:nvPr>
            <p:ph type="sldNum" sz="quarter" idx="12"/>
          </p:nvPr>
        </p:nvSpPr>
        <p:spPr>
          <a:xfrm>
            <a:off x="8610600" y="55499"/>
            <a:ext cx="457200" cy="365125"/>
          </a:xfrm>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981200" cy="5851525"/>
          </a:xfrm>
        </p:spPr>
        <p:txBody>
          <a:bodyPr vert="eaVert" anchor="ct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609600" y="274639"/>
            <a:ext cx="58674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t>14/03/2014</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6 Rectángulo"/>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Rectángulo"/>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Rectángulo"/>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Rectángulo"/>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Rectángulo"/>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11 Rectángulo"/>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14 Rectángulo"/>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15 Rectángulo"/>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16 Rectángulo"/>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21 Marcador de título"/>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7A847CFC-816F-41D0-AAC0-9BF4FEBC753E}" type="datetimeFigureOut">
              <a:rPr lang="es-ES" smtClean="0"/>
              <a:t>14/03/2014</a:t>
            </a:fld>
            <a:endParaRPr lang="es-ES"/>
          </a:p>
        </p:txBody>
      </p:sp>
      <p:sp>
        <p:nvSpPr>
          <p:cNvPr id="3" name="2 Marcador de pie de página"/>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s-ES"/>
          </a:p>
        </p:txBody>
      </p:sp>
      <p:sp>
        <p:nvSpPr>
          <p:cNvPr id="23" name="22 Marcador de número de diapositiva"/>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132FADFE-3B8F-471C-ABF0-DBC7717ECBBC}" type="slidenum">
              <a:rPr lang="es-ES" smtClean="0"/>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908720"/>
            <a:ext cx="7772400" cy="1470025"/>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pPr algn="ctr"/>
            <a:r>
              <a:rPr lang="es-CO" sz="6600" dirty="0" smtClean="0">
                <a:solidFill>
                  <a:schemeClr val="bg1"/>
                </a:solidFill>
                <a:latin typeface="Algerian" pitchFamily="82" charset="0"/>
              </a:rPr>
              <a:t>TEN CUIDADO</a:t>
            </a:r>
            <a:endParaRPr lang="es-CO" sz="6600" dirty="0">
              <a:solidFill>
                <a:schemeClr val="bg1"/>
              </a:solidFill>
              <a:latin typeface="Algerian" pitchFamily="82" charset="0"/>
            </a:endParaRPr>
          </a:p>
        </p:txBody>
      </p:sp>
      <p:sp>
        <p:nvSpPr>
          <p:cNvPr id="3" name="2 Subtítulo"/>
          <p:cNvSpPr>
            <a:spLocks noGrp="1"/>
          </p:cNvSpPr>
          <p:nvPr>
            <p:ph type="subTitle" idx="1"/>
          </p:nvPr>
        </p:nvSpPr>
        <p:spPr>
          <a:xfrm>
            <a:off x="1115616" y="4941168"/>
            <a:ext cx="6400800" cy="1752600"/>
          </a:xfrm>
        </p:spPr>
        <p:txBody>
          <a:bodyPr>
            <a:normAutofit/>
          </a:bodyPr>
          <a:lstStyle/>
          <a:p>
            <a:endParaRPr lang="es-CO" dirty="0" smtClean="0"/>
          </a:p>
          <a:p>
            <a:endParaRPr lang="es-CO" dirty="0"/>
          </a:p>
          <a:p>
            <a:pPr algn="ctr"/>
            <a:r>
              <a:rPr lang="es-CO" sz="4400" b="1" dirty="0" smtClean="0"/>
              <a:t>1TIM.6:3-11.</a:t>
            </a:r>
            <a:endParaRPr lang="es-CO" sz="4400" b="1" dirty="0"/>
          </a:p>
        </p:txBody>
      </p:sp>
      <p:pic>
        <p:nvPicPr>
          <p:cNvPr id="1026" name="Picture 2" descr="http://ibnjcamalu.files.wordpress.com/2011/07/false_teacher3.jpg?w=5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2564904"/>
            <a:ext cx="410445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35687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2276872"/>
            <a:ext cx="7772400" cy="4078688"/>
          </a:xfrm>
        </p:spPr>
        <p:txBody>
          <a:bodyPr>
            <a:normAutofit fontScale="92500" lnSpcReduction="10000"/>
          </a:bodyPr>
          <a:lstStyle/>
          <a:p>
            <a:pPr marL="68580" indent="0" algn="ctr">
              <a:buNone/>
            </a:pPr>
            <a:r>
              <a:rPr lang="es-CO" sz="3500" b="1" u="sng" dirty="0" smtClean="0"/>
              <a:t>1 </a:t>
            </a:r>
            <a:r>
              <a:rPr lang="es-CO" sz="3500" b="1" u="sng" dirty="0"/>
              <a:t>Timoteo 6:3-5.</a:t>
            </a:r>
          </a:p>
          <a:p>
            <a:pPr marL="68580" indent="0" algn="ctr">
              <a:buNone/>
            </a:pPr>
            <a:r>
              <a:rPr lang="es-CO" dirty="0" smtClean="0"/>
              <a:t>«</a:t>
            </a:r>
            <a:r>
              <a:rPr lang="es-CO" dirty="0" smtClean="0">
                <a:solidFill>
                  <a:srgbClr val="FFFF00"/>
                </a:solidFill>
              </a:rPr>
              <a:t>Si </a:t>
            </a:r>
            <a:r>
              <a:rPr lang="es-CO" dirty="0">
                <a:solidFill>
                  <a:srgbClr val="FFFF00"/>
                </a:solidFill>
              </a:rPr>
              <a:t>alguno enseña otra cosa, y no se conforma a las sanas palabras de nuestro Señor Jesucristo, y a la doctrina que es conforme a la </a:t>
            </a:r>
            <a:r>
              <a:rPr lang="es-CO" dirty="0" smtClean="0">
                <a:solidFill>
                  <a:srgbClr val="FFFF00"/>
                </a:solidFill>
              </a:rPr>
              <a:t>piedad. 4 </a:t>
            </a:r>
            <a:r>
              <a:rPr lang="es-CO" dirty="0">
                <a:solidFill>
                  <a:srgbClr val="FFFF00"/>
                </a:solidFill>
              </a:rPr>
              <a:t>está envanecido, nada sabe, y delira acerca de cuestiones y contiendas de palabras, de las cuales nacen envidias, pleitos, blasfemias, malas sospechas, </a:t>
            </a:r>
            <a:r>
              <a:rPr lang="es-CO" dirty="0" smtClean="0">
                <a:solidFill>
                  <a:srgbClr val="FFFF00"/>
                </a:solidFill>
              </a:rPr>
              <a:t>5 disputas </a:t>
            </a:r>
            <a:r>
              <a:rPr lang="es-CO" dirty="0">
                <a:solidFill>
                  <a:srgbClr val="FFFF00"/>
                </a:solidFill>
              </a:rPr>
              <a:t>necias de hombres corruptos de entendimiento y privados de la verdad, que toman la piedad como fuente de </a:t>
            </a:r>
            <a:r>
              <a:rPr lang="es-CO" dirty="0" smtClean="0">
                <a:solidFill>
                  <a:srgbClr val="FFFF00"/>
                </a:solidFill>
              </a:rPr>
              <a:t>ganancia</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1676" y="61662"/>
            <a:ext cx="2162175" cy="1783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260648"/>
            <a:ext cx="6228184" cy="1815882"/>
          </a:xfrm>
          <a:prstGeom prst="rect">
            <a:avLst/>
          </a:prstGeom>
        </p:spPr>
        <p:txBody>
          <a:bodyPr wrap="square">
            <a:spAutoFit/>
          </a:bodyPr>
          <a:lstStyle/>
          <a:p>
            <a:r>
              <a:rPr lang="es-CO" sz="2800" b="1" dirty="0"/>
              <a:t>Esta carta fue escrita por el apóstol San Pablo aproximadamente en el año 64 d.C. Donde él dice lo siguiente con plena autoridad: </a:t>
            </a:r>
          </a:p>
        </p:txBody>
      </p:sp>
    </p:spTree>
    <p:extLst>
      <p:ext uri="{BB962C8B-B14F-4D97-AF65-F5344CB8AC3E}">
        <p14:creationId xmlns:p14="http://schemas.microsoft.com/office/powerpoint/2010/main" val="356763650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5950896"/>
          </a:xfrm>
        </p:spPr>
        <p:txBody>
          <a:bodyPr>
            <a:normAutofit/>
          </a:bodyPr>
          <a:lstStyle/>
          <a:p>
            <a:pPr marL="68580" indent="0" algn="ctr">
              <a:buNone/>
            </a:pPr>
            <a:r>
              <a:rPr lang="es-CO" dirty="0"/>
              <a:t>“Pablo comenzó esta carta a Timoteo con advertencias sobre falsos </a:t>
            </a:r>
            <a:r>
              <a:rPr lang="es-CO" dirty="0" smtClean="0"/>
              <a:t>maestros diciendo:</a:t>
            </a:r>
            <a:r>
              <a:rPr lang="es-CO" dirty="0"/>
              <a:t> </a:t>
            </a:r>
            <a:r>
              <a:rPr lang="es-CO" dirty="0" smtClean="0"/>
              <a:t>“</a:t>
            </a:r>
            <a:r>
              <a:rPr lang="es-CO" dirty="0" smtClean="0">
                <a:solidFill>
                  <a:srgbClr val="FFFF00"/>
                </a:solidFill>
              </a:rPr>
              <a:t>Como </a:t>
            </a:r>
            <a:r>
              <a:rPr lang="es-CO" dirty="0">
                <a:solidFill>
                  <a:srgbClr val="FFFF00"/>
                </a:solidFill>
              </a:rPr>
              <a:t>te rogué que te quedases en </a:t>
            </a:r>
            <a:r>
              <a:rPr lang="es-CO" dirty="0" smtClean="0">
                <a:solidFill>
                  <a:srgbClr val="FFFF00"/>
                </a:solidFill>
              </a:rPr>
              <a:t>Éfeso, </a:t>
            </a:r>
            <a:r>
              <a:rPr lang="es-CO" dirty="0">
                <a:solidFill>
                  <a:srgbClr val="FFFF00"/>
                </a:solidFill>
              </a:rPr>
              <a:t>cuando fui a Macedonia, para que mandases a algunos que no enseñen diferente doctrina</a:t>
            </a:r>
            <a:r>
              <a:rPr lang="es-CO" dirty="0" smtClean="0"/>
              <a:t>,”. </a:t>
            </a:r>
            <a:r>
              <a:rPr lang="es-CO" b="1" u="sng" dirty="0"/>
              <a:t>1 Timoteo 1:3</a:t>
            </a:r>
            <a:r>
              <a:rPr lang="es-CO" b="1" dirty="0"/>
              <a:t>. </a:t>
            </a:r>
          </a:p>
          <a:p>
            <a:pPr marL="68580" indent="0">
              <a:buNone/>
            </a:pPr>
            <a:endParaRPr lang="es-CO" dirty="0" smtClean="0"/>
          </a:p>
          <a:p>
            <a:pPr marL="68580" indent="0" algn="ctr">
              <a:buNone/>
            </a:pPr>
            <a:r>
              <a:rPr lang="es-CO" dirty="0" smtClean="0"/>
              <a:t>También </a:t>
            </a:r>
            <a:r>
              <a:rPr lang="es-CO" dirty="0"/>
              <a:t>refutó algunas de las enseñanzas peligrosas “</a:t>
            </a:r>
            <a:r>
              <a:rPr lang="es-CO" dirty="0">
                <a:solidFill>
                  <a:srgbClr val="FFFF00"/>
                </a:solidFill>
              </a:rPr>
              <a:t>el Espíritu dice claramente que en los postreros tiempos algunos apostatarán de la fe, escuchando a espíritus engañadores ya doctrinas de </a:t>
            </a:r>
            <a:r>
              <a:rPr lang="es-CO" dirty="0" smtClean="0">
                <a:solidFill>
                  <a:srgbClr val="FFFF00"/>
                </a:solidFill>
              </a:rPr>
              <a:t>demonios</a:t>
            </a:r>
            <a:r>
              <a:rPr lang="es-CO" dirty="0" smtClean="0"/>
              <a:t>”. </a:t>
            </a:r>
            <a:r>
              <a:rPr lang="es-CO" b="1" u="sng" dirty="0" smtClean="0"/>
              <a:t>1 </a:t>
            </a:r>
            <a:r>
              <a:rPr lang="es-CO" b="1" u="sng" dirty="0"/>
              <a:t>Timoteo 4:1.</a:t>
            </a:r>
          </a:p>
          <a:p>
            <a:endParaRPr lang="es-CO" dirty="0"/>
          </a:p>
        </p:txBody>
      </p:sp>
    </p:spTree>
    <p:extLst>
      <p:ext uri="{BB962C8B-B14F-4D97-AF65-F5344CB8AC3E}">
        <p14:creationId xmlns:p14="http://schemas.microsoft.com/office/powerpoint/2010/main" val="34996536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27584" y="404664"/>
            <a:ext cx="7772400" cy="6120680"/>
          </a:xfrm>
        </p:spPr>
        <p:txBody>
          <a:bodyPr>
            <a:normAutofit fontScale="85000" lnSpcReduction="10000"/>
          </a:bodyPr>
          <a:lstStyle/>
          <a:p>
            <a:pPr marL="68580" indent="0" algn="ctr">
              <a:buNone/>
            </a:pPr>
            <a:r>
              <a:rPr lang="es-CO" sz="3300" b="1" dirty="0" smtClean="0"/>
              <a:t>Lo que dice el apóstol Pablo es que los pastores y demás </a:t>
            </a:r>
            <a:r>
              <a:rPr lang="es-CO" sz="3300" b="1" dirty="0"/>
              <a:t>líderes religiosos, especialmente en la iglesia local </a:t>
            </a:r>
            <a:r>
              <a:rPr lang="es-CO" sz="3300" b="1" dirty="0" smtClean="0"/>
              <a:t>deben </a:t>
            </a:r>
            <a:r>
              <a:rPr lang="es-CO" sz="3300" b="1" dirty="0"/>
              <a:t>monitorear constantemente lo que se enseña porque es fácil de insertar las falsas doctrinas</a:t>
            </a:r>
            <a:r>
              <a:rPr lang="es-CO" dirty="0"/>
              <a:t>. </a:t>
            </a:r>
            <a:endParaRPr lang="es-CO" dirty="0" smtClean="0"/>
          </a:p>
          <a:p>
            <a:pPr marL="68580" indent="0" algn="ctr">
              <a:buNone/>
            </a:pPr>
            <a:r>
              <a:rPr lang="es-CO" dirty="0" smtClean="0"/>
              <a:t>“</a:t>
            </a:r>
            <a:r>
              <a:rPr lang="es-CO" dirty="0">
                <a:solidFill>
                  <a:srgbClr val="FFFF00"/>
                </a:solidFill>
              </a:rPr>
              <a:t>Por tanto, mirad por </a:t>
            </a:r>
            <a:r>
              <a:rPr lang="es-CO" dirty="0" smtClean="0">
                <a:solidFill>
                  <a:srgbClr val="FFFF00"/>
                </a:solidFill>
              </a:rPr>
              <a:t>vosotros (ancianos de iglesia), </a:t>
            </a:r>
            <a:r>
              <a:rPr lang="es-CO" dirty="0">
                <a:solidFill>
                  <a:srgbClr val="FFFF00"/>
                </a:solidFill>
              </a:rPr>
              <a:t>y por todo el rebaño en que el Espíritu Santo os ha puesto por obispos, para apacentar la iglesia del Señor, la cual él ganó por su propia sangre. Porque yo sé que después de mi partida entrarán en medio de vosotros lobos rapaces, que no perdonarán al rebaño. Y de vosotros mismos se levantarán hombres que hablen cosas perversas para arrastrar tras sí a los discípulos. Por tanto, velad, acordándoos que por tres años, de noche y de día, no he cesado de amonestar con lágrimas a cada </a:t>
            </a:r>
            <a:r>
              <a:rPr lang="es-CO" dirty="0" smtClean="0">
                <a:solidFill>
                  <a:srgbClr val="FFFF00"/>
                </a:solidFill>
              </a:rPr>
              <a:t>uno</a:t>
            </a:r>
            <a:r>
              <a:rPr lang="es-CO" b="1" dirty="0" smtClean="0"/>
              <a:t>”. </a:t>
            </a:r>
            <a:r>
              <a:rPr lang="es-CO" sz="3300" b="1" u="sng" dirty="0" smtClean="0"/>
              <a:t>Hechos </a:t>
            </a:r>
            <a:r>
              <a:rPr lang="es-CO" sz="3300" b="1" u="sng" dirty="0"/>
              <a:t>20:28-31</a:t>
            </a:r>
            <a:r>
              <a:rPr lang="es-CO" sz="3300" b="1" u="sng" dirty="0" smtClean="0"/>
              <a:t>.</a:t>
            </a:r>
            <a:endParaRPr lang="es-CO" sz="3300" b="1" u="sng" dirty="0"/>
          </a:p>
        </p:txBody>
      </p:sp>
    </p:spTree>
    <p:extLst>
      <p:ext uri="{BB962C8B-B14F-4D97-AF65-F5344CB8AC3E}">
        <p14:creationId xmlns:p14="http://schemas.microsoft.com/office/powerpoint/2010/main" val="243888554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8424936" cy="6336704"/>
          </a:xfrm>
        </p:spPr>
        <p:txBody>
          <a:bodyPr>
            <a:normAutofit fontScale="85000" lnSpcReduction="20000"/>
          </a:bodyPr>
          <a:lstStyle/>
          <a:p>
            <a:pPr marL="68580" indent="0">
              <a:buNone/>
            </a:pPr>
            <a:r>
              <a:rPr lang="es-CO" dirty="0"/>
              <a:t>Una de las marcas de identificación de un falso maestro es que </a:t>
            </a:r>
            <a:r>
              <a:rPr lang="es-CO" dirty="0" smtClean="0"/>
              <a:t>hacen lo contrario de lo que </a:t>
            </a:r>
            <a:r>
              <a:rPr lang="es-CO" dirty="0"/>
              <a:t>dice </a:t>
            </a:r>
            <a:r>
              <a:rPr lang="es-CO" b="1" u="sng" dirty="0"/>
              <a:t>C.R.A. 484 p4</a:t>
            </a:r>
            <a:r>
              <a:rPr lang="es-CO" dirty="0"/>
              <a:t>.</a:t>
            </a:r>
            <a:r>
              <a:rPr lang="es-CO" dirty="0" smtClean="0"/>
              <a:t> «</a:t>
            </a:r>
            <a:r>
              <a:rPr lang="es-CO" dirty="0" smtClean="0">
                <a:solidFill>
                  <a:srgbClr val="FFFF00"/>
                </a:solidFill>
              </a:rPr>
              <a:t>ponen </a:t>
            </a:r>
            <a:r>
              <a:rPr lang="es-CO" dirty="0" smtClean="0">
                <a:solidFill>
                  <a:srgbClr val="FFFF00"/>
                </a:solidFill>
              </a:rPr>
              <a:t>como prueba de discipulado el abandonar el consumo de </a:t>
            </a:r>
            <a:r>
              <a:rPr lang="es-CO" dirty="0" smtClean="0">
                <a:solidFill>
                  <a:srgbClr val="FFFF00"/>
                </a:solidFill>
              </a:rPr>
              <a:t>carne</a:t>
            </a:r>
            <a:r>
              <a:rPr lang="es-CO" dirty="0" smtClean="0"/>
              <a:t>». </a:t>
            </a:r>
          </a:p>
          <a:p>
            <a:pPr marL="68580" indent="0">
              <a:buNone/>
            </a:pPr>
            <a:endParaRPr lang="es-CO" dirty="0" smtClean="0"/>
          </a:p>
          <a:p>
            <a:pPr marL="68580" indent="0">
              <a:buNone/>
            </a:pPr>
            <a:r>
              <a:rPr lang="es-CO" dirty="0" smtClean="0"/>
              <a:t>Otra </a:t>
            </a:r>
            <a:r>
              <a:rPr lang="es-CO" dirty="0" smtClean="0"/>
              <a:t>prueba es que se niegan </a:t>
            </a:r>
            <a:r>
              <a:rPr lang="es-CO" dirty="0"/>
              <a:t>a adherirse a la enseñanza </a:t>
            </a:r>
            <a:r>
              <a:rPr lang="es-CO" dirty="0" smtClean="0"/>
              <a:t>divina:</a:t>
            </a:r>
            <a:r>
              <a:rPr lang="es-CO" dirty="0"/>
              <a:t> “ </a:t>
            </a:r>
            <a:r>
              <a:rPr lang="es-CO" dirty="0">
                <a:solidFill>
                  <a:srgbClr val="FFFF00"/>
                </a:solidFill>
              </a:rPr>
              <a:t>Si alguno enseña otra cosa, y no se conforma a las sanas palabras de nuestro Señor Jesucristo, y a la doctrina que es conforme a la piedad, está envanecido, nada sabe</a:t>
            </a:r>
            <a:r>
              <a:rPr lang="es-CO" dirty="0" smtClean="0"/>
              <a:t>”.</a:t>
            </a:r>
            <a:r>
              <a:rPr lang="es-CO" b="1" u="sng" dirty="0"/>
              <a:t> 1 Timoteo 6:3</a:t>
            </a:r>
            <a:r>
              <a:rPr lang="es-CO" dirty="0"/>
              <a:t>. </a:t>
            </a:r>
            <a:endParaRPr lang="es-CO" dirty="0" smtClean="0"/>
          </a:p>
          <a:p>
            <a:pPr marL="68580" indent="0">
              <a:buNone/>
            </a:pPr>
            <a:endParaRPr lang="es-CO" dirty="0" smtClean="0"/>
          </a:p>
          <a:p>
            <a:pPr marL="68580" indent="0">
              <a:buNone/>
            </a:pPr>
            <a:r>
              <a:rPr lang="es-CO" dirty="0" smtClean="0"/>
              <a:t>En </a:t>
            </a:r>
            <a:r>
              <a:rPr lang="es-CO" dirty="0"/>
              <a:t>el Antiguo Testamento, la primera prueba de Isaías para cualquier </a:t>
            </a:r>
            <a:r>
              <a:rPr lang="es-CO" dirty="0" smtClean="0"/>
              <a:t>predicador </a:t>
            </a:r>
            <a:r>
              <a:rPr lang="es-CO" dirty="0"/>
              <a:t>es </a:t>
            </a:r>
            <a:r>
              <a:rPr lang="es-CO" dirty="0" smtClean="0">
                <a:solidFill>
                  <a:srgbClr val="FFFF00"/>
                </a:solidFill>
              </a:rPr>
              <a:t>“¡A </a:t>
            </a:r>
            <a:r>
              <a:rPr lang="es-CO" dirty="0">
                <a:solidFill>
                  <a:srgbClr val="FFFF00"/>
                </a:solidFill>
              </a:rPr>
              <a:t>la ley y al testimonio! Si no dijeren conforme a esto, es porque no les ha </a:t>
            </a:r>
            <a:r>
              <a:rPr lang="es-CO" dirty="0" smtClean="0">
                <a:solidFill>
                  <a:srgbClr val="FFFF00"/>
                </a:solidFill>
              </a:rPr>
              <a:t>amanecido</a:t>
            </a:r>
            <a:r>
              <a:rPr lang="es-CO" dirty="0" smtClean="0"/>
              <a:t>».</a:t>
            </a:r>
            <a:r>
              <a:rPr lang="es-CO" dirty="0" smtClean="0"/>
              <a:t> </a:t>
            </a:r>
            <a:r>
              <a:rPr lang="es-CO" b="1" u="sng" dirty="0"/>
              <a:t>Isaías </a:t>
            </a:r>
            <a:r>
              <a:rPr lang="es-CO" b="1" u="sng" dirty="0" smtClean="0"/>
              <a:t>8:20. </a:t>
            </a:r>
            <a:r>
              <a:rPr lang="es-CO" dirty="0" smtClean="0"/>
              <a:t>Y en el Nuevo </a:t>
            </a:r>
            <a:r>
              <a:rPr lang="es-CO" dirty="0" smtClean="0"/>
              <a:t>T</a:t>
            </a:r>
            <a:r>
              <a:rPr lang="es-CO" dirty="0" smtClean="0"/>
              <a:t>estamento, la prueba para demostrar que una persona ha nacido </a:t>
            </a:r>
            <a:r>
              <a:rPr lang="es-CO" dirty="0"/>
              <a:t>de nuevo </a:t>
            </a:r>
            <a:r>
              <a:rPr lang="es-CO" dirty="0" smtClean="0"/>
              <a:t>en Cristo es: «</a:t>
            </a:r>
            <a:r>
              <a:rPr lang="es-CO" dirty="0" smtClean="0">
                <a:solidFill>
                  <a:srgbClr val="FFFF00"/>
                </a:solidFill>
              </a:rPr>
              <a:t>Si </a:t>
            </a:r>
            <a:r>
              <a:rPr lang="es-CO" dirty="0">
                <a:solidFill>
                  <a:srgbClr val="FFFF00"/>
                </a:solidFill>
              </a:rPr>
              <a:t>me amáis, guardad mis </a:t>
            </a:r>
            <a:r>
              <a:rPr lang="es-CO" dirty="0" smtClean="0">
                <a:solidFill>
                  <a:srgbClr val="FFFF00"/>
                </a:solidFill>
              </a:rPr>
              <a:t>mandamientos</a:t>
            </a:r>
            <a:r>
              <a:rPr lang="es-CO" dirty="0" smtClean="0"/>
              <a:t>». Lea </a:t>
            </a:r>
            <a:r>
              <a:rPr lang="es-CO" b="1" u="sng" dirty="0" smtClean="0"/>
              <a:t>Juan 14:15</a:t>
            </a:r>
            <a:r>
              <a:rPr lang="es-CO" b="1" dirty="0"/>
              <a:t>.</a:t>
            </a:r>
            <a:r>
              <a:rPr lang="es-CO" b="1" dirty="0" smtClean="0"/>
              <a:t> Es muy importante que Lea </a:t>
            </a:r>
            <a:r>
              <a:rPr lang="es-CO" b="1" u="sng" dirty="0" smtClean="0"/>
              <a:t>1Juan 2:3,4.</a:t>
            </a:r>
            <a:endParaRPr lang="es-CO" b="1" u="sng" dirty="0"/>
          </a:p>
        </p:txBody>
      </p:sp>
    </p:spTree>
    <p:extLst>
      <p:ext uri="{BB962C8B-B14F-4D97-AF65-F5344CB8AC3E}">
        <p14:creationId xmlns:p14="http://schemas.microsoft.com/office/powerpoint/2010/main" val="2815538016"/>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heel(1)">
                                      <p:cBhvr>
                                        <p:cTn id="1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6192688"/>
          </a:xfrm>
        </p:spPr>
        <p:txBody>
          <a:bodyPr>
            <a:normAutofit fontScale="85000" lnSpcReduction="20000"/>
          </a:bodyPr>
          <a:lstStyle/>
          <a:p>
            <a:pPr marL="68580" indent="0" algn="ctr">
              <a:buNone/>
            </a:pPr>
            <a:r>
              <a:rPr lang="es-CO" dirty="0" smtClean="0"/>
              <a:t>Note que Hechos de los Apóstoles fue escrito entre los años 61-63 d.C. Y aún para esa fecha los predicadores verdaderos todavía guardaban el sábado como día de reposo establecido por Dios. </a:t>
            </a:r>
          </a:p>
          <a:p>
            <a:pPr marL="68580" indent="0" algn="ctr">
              <a:buNone/>
            </a:pPr>
            <a:endParaRPr lang="es-CO" dirty="0" smtClean="0"/>
          </a:p>
          <a:p>
            <a:pPr marL="68580" indent="0" algn="ctr">
              <a:buNone/>
            </a:pPr>
            <a:r>
              <a:rPr lang="es-CO" dirty="0" smtClean="0"/>
              <a:t>Lo sabemos porque en </a:t>
            </a:r>
            <a:r>
              <a:rPr lang="es-CO" b="1" u="sng" dirty="0" smtClean="0"/>
              <a:t>Hechos 20.7</a:t>
            </a:r>
            <a:r>
              <a:rPr lang="es-CO" dirty="0" smtClean="0"/>
              <a:t>, al domingo se le llama: «</a:t>
            </a:r>
            <a:r>
              <a:rPr lang="es-CO" dirty="0" smtClean="0">
                <a:solidFill>
                  <a:srgbClr val="FFFF00"/>
                </a:solidFill>
              </a:rPr>
              <a:t>primer </a:t>
            </a:r>
            <a:r>
              <a:rPr lang="es-CO" dirty="0">
                <a:solidFill>
                  <a:srgbClr val="FFFF00"/>
                </a:solidFill>
              </a:rPr>
              <a:t>día de la </a:t>
            </a:r>
            <a:r>
              <a:rPr lang="es-CO" dirty="0" smtClean="0">
                <a:solidFill>
                  <a:srgbClr val="FFFF00"/>
                </a:solidFill>
              </a:rPr>
              <a:t>semana</a:t>
            </a:r>
            <a:r>
              <a:rPr lang="es-CO" dirty="0" smtClean="0"/>
              <a:t>», día que trabajaba María, madre de Jesús, después de «</a:t>
            </a:r>
            <a:r>
              <a:rPr lang="es-CO" dirty="0" smtClean="0">
                <a:solidFill>
                  <a:srgbClr val="FFFF00"/>
                </a:solidFill>
              </a:rPr>
              <a:t>guardar el sábado conforme al mandamiento</a:t>
            </a:r>
            <a:r>
              <a:rPr lang="es-CO" dirty="0" smtClean="0"/>
              <a:t>» </a:t>
            </a:r>
            <a:r>
              <a:rPr lang="es-CO" b="1" u="sng" dirty="0" smtClean="0"/>
              <a:t>(Luc.23:56-24:1)</a:t>
            </a:r>
            <a:r>
              <a:rPr lang="es-CO" dirty="0" smtClean="0"/>
              <a:t>, ordenado por el Creador, antes de encarnarse en su vientre </a:t>
            </a:r>
            <a:r>
              <a:rPr lang="es-CO" b="1" u="sng" dirty="0" smtClean="0"/>
              <a:t>(Éxo.20:8-11)</a:t>
            </a:r>
            <a:r>
              <a:rPr lang="es-CO" dirty="0" smtClean="0"/>
              <a:t>. </a:t>
            </a:r>
          </a:p>
          <a:p>
            <a:pPr marL="68580" indent="0" algn="ctr">
              <a:buNone/>
            </a:pPr>
            <a:endParaRPr lang="es-CO" dirty="0" smtClean="0"/>
          </a:p>
          <a:p>
            <a:pPr marL="68580" indent="0" algn="ctr">
              <a:buNone/>
            </a:pPr>
            <a:r>
              <a:rPr lang="es-CO" dirty="0" smtClean="0"/>
              <a:t>Pero los falsos maestros enseñan otra cosa que no encaja con las enseñanzas de las Sagradas Escrituras, de </a:t>
            </a:r>
            <a:r>
              <a:rPr lang="es-CO" dirty="0"/>
              <a:t>los cuales dijo él Señor</a:t>
            </a:r>
            <a:r>
              <a:rPr lang="es-CO" dirty="0" smtClean="0"/>
              <a:t>: «</a:t>
            </a:r>
            <a:r>
              <a:rPr lang="es-CO" dirty="0" smtClean="0">
                <a:solidFill>
                  <a:srgbClr val="FFFF00"/>
                </a:solidFill>
              </a:rPr>
              <a:t>Pues </a:t>
            </a:r>
            <a:r>
              <a:rPr lang="es-CO" dirty="0">
                <a:solidFill>
                  <a:srgbClr val="FFFF00"/>
                </a:solidFill>
              </a:rPr>
              <a:t>en vano me honran, </a:t>
            </a:r>
            <a:r>
              <a:rPr lang="es-CO" dirty="0" smtClean="0">
                <a:solidFill>
                  <a:srgbClr val="FFFF00"/>
                </a:solidFill>
              </a:rPr>
              <a:t>Enseñando </a:t>
            </a:r>
            <a:r>
              <a:rPr lang="es-CO" dirty="0">
                <a:solidFill>
                  <a:srgbClr val="FFFF00"/>
                </a:solidFill>
              </a:rPr>
              <a:t>como doctrinas mandamientos de </a:t>
            </a:r>
            <a:r>
              <a:rPr lang="es-CO" dirty="0" smtClean="0">
                <a:solidFill>
                  <a:srgbClr val="FFFF00"/>
                </a:solidFill>
              </a:rPr>
              <a:t>hombres</a:t>
            </a:r>
            <a:r>
              <a:rPr lang="es-CO" dirty="0" smtClean="0"/>
              <a:t>» </a:t>
            </a:r>
            <a:r>
              <a:rPr lang="es-CO" b="1" u="sng" dirty="0" smtClean="0"/>
              <a:t>(Mar.7:7). </a:t>
            </a:r>
            <a:endParaRPr lang="es-CO" b="1" u="sng" dirty="0"/>
          </a:p>
        </p:txBody>
      </p:sp>
    </p:spTree>
    <p:extLst>
      <p:ext uri="{BB962C8B-B14F-4D97-AF65-F5344CB8AC3E}">
        <p14:creationId xmlns:p14="http://schemas.microsoft.com/office/powerpoint/2010/main" val="494747387"/>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76672"/>
            <a:ext cx="7772400" cy="5878888"/>
          </a:xfrm>
        </p:spPr>
        <p:txBody>
          <a:bodyPr/>
          <a:lstStyle/>
          <a:p>
            <a:pPr marL="68580" indent="0" algn="ctr">
              <a:buNone/>
            </a:pPr>
            <a:endParaRPr lang="es-CO" b="1" u="sng" dirty="0" smtClean="0"/>
          </a:p>
          <a:p>
            <a:pPr marL="68580" indent="0" algn="ctr">
              <a:buNone/>
            </a:pPr>
            <a:r>
              <a:rPr lang="es-CO" b="1" u="sng" dirty="0" smtClean="0"/>
              <a:t>Otra </a:t>
            </a:r>
            <a:r>
              <a:rPr lang="es-CO" b="1" u="sng" dirty="0"/>
              <a:t>marca de un falso maestro es su actitud. </a:t>
            </a:r>
            <a:r>
              <a:rPr lang="es-CO" dirty="0"/>
              <a:t>En lugar de ser humilde, un falso maestro “</a:t>
            </a:r>
            <a:r>
              <a:rPr lang="es-CO" dirty="0">
                <a:solidFill>
                  <a:srgbClr val="FFFF00"/>
                </a:solidFill>
              </a:rPr>
              <a:t>está envanecido, nada sabe, y delira acerca de cuestiones y contiendas de palabras, de las cuales nacen envidias, pleitos, blasfemias, malas </a:t>
            </a:r>
            <a:r>
              <a:rPr lang="es-CO" dirty="0" smtClean="0">
                <a:solidFill>
                  <a:srgbClr val="FFFF00"/>
                </a:solidFill>
              </a:rPr>
              <a:t>sospechas</a:t>
            </a:r>
            <a:r>
              <a:rPr lang="es-CO" dirty="0" smtClean="0"/>
              <a:t>”</a:t>
            </a:r>
            <a:r>
              <a:rPr lang="es-CO" dirty="0" smtClean="0"/>
              <a:t>. </a:t>
            </a:r>
            <a:r>
              <a:rPr lang="es-CO" b="1" u="sng" dirty="0" smtClean="0"/>
              <a:t>1 </a:t>
            </a:r>
            <a:r>
              <a:rPr lang="es-CO" b="1" u="sng" dirty="0"/>
              <a:t>Timoteo 6:4</a:t>
            </a:r>
            <a:r>
              <a:rPr lang="es-CO" dirty="0"/>
              <a:t>. </a:t>
            </a:r>
            <a:endParaRPr lang="es-CO" dirty="0" smtClean="0"/>
          </a:p>
          <a:p>
            <a:pPr marL="68580" indent="0">
              <a:buNone/>
            </a:pPr>
            <a:endParaRPr lang="es-CO" dirty="0" smtClean="0"/>
          </a:p>
          <a:p>
            <a:pPr marL="68580" indent="0" algn="ctr">
              <a:buNone/>
            </a:pPr>
            <a:r>
              <a:rPr lang="es-CO" dirty="0" smtClean="0"/>
              <a:t>También</a:t>
            </a:r>
            <a:r>
              <a:rPr lang="es-CO" dirty="0"/>
              <a:t> “</a:t>
            </a:r>
            <a:r>
              <a:rPr lang="es-CO" dirty="0">
                <a:solidFill>
                  <a:srgbClr val="FFFF00"/>
                </a:solidFill>
              </a:rPr>
              <a:t>queriendo ser doctores de la ley, sin entender ni lo que hablan ni lo que afirman</a:t>
            </a:r>
            <a:r>
              <a:rPr lang="es-CO" dirty="0" smtClean="0"/>
              <a:t>”.</a:t>
            </a:r>
          </a:p>
          <a:p>
            <a:pPr marL="68580" indent="0" algn="ctr">
              <a:buNone/>
            </a:pPr>
            <a:r>
              <a:rPr lang="es-CO" b="1" u="sng" dirty="0"/>
              <a:t> 1 Timoteo 1:7.</a:t>
            </a:r>
          </a:p>
          <a:p>
            <a:endParaRPr lang="es-CO" dirty="0"/>
          </a:p>
        </p:txBody>
      </p:sp>
    </p:spTree>
    <p:extLst>
      <p:ext uri="{BB962C8B-B14F-4D97-AF65-F5344CB8AC3E}">
        <p14:creationId xmlns:p14="http://schemas.microsoft.com/office/powerpoint/2010/main" val="3609545792"/>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76672"/>
            <a:ext cx="7772400" cy="5878888"/>
          </a:xfrm>
        </p:spPr>
        <p:txBody>
          <a:bodyPr>
            <a:normAutofit/>
          </a:bodyPr>
          <a:lstStyle/>
          <a:p>
            <a:pPr marL="68580" indent="0" algn="ctr">
              <a:buNone/>
            </a:pPr>
            <a:endParaRPr lang="es-CO" dirty="0" smtClean="0"/>
          </a:p>
          <a:p>
            <a:pPr marL="68580" indent="0" algn="ctr">
              <a:buNone/>
            </a:pPr>
            <a:r>
              <a:rPr lang="es-CO" dirty="0" smtClean="0"/>
              <a:t>Cuando </a:t>
            </a:r>
            <a:r>
              <a:rPr lang="es-CO" dirty="0"/>
              <a:t>no tenemos los maestros piadosos que enseñan a la gente las verdades bíblicas ellos son “</a:t>
            </a:r>
            <a:r>
              <a:rPr lang="es-CO" dirty="0">
                <a:solidFill>
                  <a:srgbClr val="FFFF00"/>
                </a:solidFill>
              </a:rPr>
              <a:t>privados de la verdad</a:t>
            </a:r>
            <a:r>
              <a:rPr lang="es-CO" dirty="0"/>
              <a:t>” sin embargo, piensan que están descubriendo la </a:t>
            </a:r>
            <a:r>
              <a:rPr lang="es-CO" dirty="0" smtClean="0"/>
              <a:t>verdad</a:t>
            </a:r>
            <a:r>
              <a:rPr lang="es-CO" dirty="0" smtClean="0"/>
              <a:t>.</a:t>
            </a:r>
          </a:p>
          <a:p>
            <a:pPr marL="68580" indent="0">
              <a:buNone/>
            </a:pPr>
            <a:endParaRPr lang="es-CO" dirty="0" smtClean="0"/>
          </a:p>
          <a:p>
            <a:pPr marL="68580" indent="0" algn="ctr">
              <a:buNone/>
            </a:pPr>
            <a:r>
              <a:rPr lang="es-CO" dirty="0" smtClean="0"/>
              <a:t> </a:t>
            </a:r>
            <a:r>
              <a:rPr lang="es-CO" u="sng" dirty="0"/>
              <a:t>Para empeorar las cosas, piensan que los argumentos en sus reuniones </a:t>
            </a:r>
            <a:r>
              <a:rPr lang="es-CO" u="sng" dirty="0" smtClean="0"/>
              <a:t>dominicales</a:t>
            </a:r>
            <a:r>
              <a:rPr lang="es-CO" u="sng" dirty="0" smtClean="0"/>
              <a:t>, </a:t>
            </a:r>
            <a:r>
              <a:rPr lang="es-CO" u="sng" dirty="0"/>
              <a:t>durante el cual intercambian su ignorancia, son un medio de crecimiento en </a:t>
            </a:r>
            <a:r>
              <a:rPr lang="es-CO" u="sng" dirty="0" smtClean="0"/>
              <a:t>la gracia</a:t>
            </a:r>
            <a:r>
              <a:rPr lang="es-CO" u="sng" dirty="0"/>
              <a:t>, cuando el resultado es exactamente lo contrario</a:t>
            </a:r>
            <a:r>
              <a:rPr lang="es-CO" u="sng" dirty="0" smtClean="0"/>
              <a:t>.</a:t>
            </a:r>
            <a:endParaRPr lang="es-CO" u="sng" dirty="0"/>
          </a:p>
        </p:txBody>
      </p:sp>
    </p:spTree>
    <p:extLst>
      <p:ext uri="{BB962C8B-B14F-4D97-AF65-F5344CB8AC3E}">
        <p14:creationId xmlns:p14="http://schemas.microsoft.com/office/powerpoint/2010/main" val="334578561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260648"/>
            <a:ext cx="7772400" cy="6094912"/>
          </a:xfrm>
        </p:spPr>
        <p:txBody>
          <a:bodyPr>
            <a:normAutofit fontScale="85000" lnSpcReduction="10000"/>
          </a:bodyPr>
          <a:lstStyle/>
          <a:p>
            <a:pPr marL="68580" indent="0" algn="ctr">
              <a:buNone/>
            </a:pPr>
            <a:r>
              <a:rPr lang="es-CO" dirty="0"/>
              <a:t>Los falsos maestros utilizan su profesión religiosa como un medio para hacer dinero. Para ellos es sólo un negocio </a:t>
            </a:r>
            <a:r>
              <a:rPr lang="es-CO" dirty="0" smtClean="0"/>
              <a:t>religioso. Hoy </a:t>
            </a:r>
            <a:r>
              <a:rPr lang="es-CO" dirty="0"/>
              <a:t>día vemos más y más </a:t>
            </a:r>
            <a:r>
              <a:rPr lang="es-CO" dirty="0" smtClean="0"/>
              <a:t>predicadores</a:t>
            </a:r>
            <a:r>
              <a:rPr lang="es-CO" dirty="0" smtClean="0"/>
              <a:t> </a:t>
            </a:r>
            <a:r>
              <a:rPr lang="es-CO" dirty="0"/>
              <a:t>que se aprovechan de la gente crédula, con la promesa de ayuda al tomar su dinero. </a:t>
            </a:r>
            <a:endParaRPr lang="es-CO" dirty="0" smtClean="0"/>
          </a:p>
          <a:p>
            <a:pPr marL="68580" indent="0" algn="ctr">
              <a:buNone/>
            </a:pPr>
            <a:r>
              <a:rPr lang="es-CO" dirty="0" smtClean="0"/>
              <a:t>Sin </a:t>
            </a:r>
            <a:r>
              <a:rPr lang="es-CO" dirty="0"/>
              <a:t>embargo, sabemos que la riqueza no es duradera “</a:t>
            </a:r>
            <a:r>
              <a:rPr lang="es-CO" dirty="0">
                <a:solidFill>
                  <a:srgbClr val="FFFF00"/>
                </a:solidFill>
              </a:rPr>
              <a:t>porque nada trajimos a este mundo, y nada podemos </a:t>
            </a:r>
            <a:r>
              <a:rPr lang="es-CO" dirty="0" smtClean="0">
                <a:solidFill>
                  <a:srgbClr val="FFFF00"/>
                </a:solidFill>
              </a:rPr>
              <a:t>llevarnos</a:t>
            </a:r>
            <a:r>
              <a:rPr lang="es-CO" dirty="0" smtClean="0"/>
              <a:t>”</a:t>
            </a:r>
            <a:r>
              <a:rPr lang="es-CO" dirty="0" smtClean="0"/>
              <a:t>. </a:t>
            </a:r>
            <a:r>
              <a:rPr lang="es-CO" b="1" u="sng" dirty="0" smtClean="0"/>
              <a:t>1 </a:t>
            </a:r>
            <a:r>
              <a:rPr lang="es-CO" b="1" u="sng" dirty="0"/>
              <a:t>Timoteo 6:7</a:t>
            </a:r>
            <a:r>
              <a:rPr lang="es-CO" dirty="0"/>
              <a:t>. </a:t>
            </a:r>
            <a:endParaRPr lang="es-CO" dirty="0" smtClean="0"/>
          </a:p>
          <a:p>
            <a:pPr marL="68580" indent="0" algn="ctr">
              <a:buNone/>
            </a:pPr>
            <a:r>
              <a:rPr lang="es-CO" dirty="0" smtClean="0"/>
              <a:t>Y </a:t>
            </a:r>
            <a:r>
              <a:rPr lang="es-CO" dirty="0"/>
              <a:t>el deseo de riqueza conduce al pecado, “</a:t>
            </a:r>
            <a:r>
              <a:rPr lang="es-CO" dirty="0">
                <a:solidFill>
                  <a:srgbClr val="FFFF00"/>
                </a:solidFill>
              </a:rPr>
              <a:t>porque los que quieren enriquecerse caen en tentación y lazo, y en muchas codicias necias y dañosas, que hunden a los hombres en destrucción y perdición; porque raíz de todos los males es el amor al dinero, el cual codiciando algunos, se extraviaron de la fe, y fueron traspasados de muchos </a:t>
            </a:r>
            <a:r>
              <a:rPr lang="es-CO" dirty="0" smtClean="0">
                <a:solidFill>
                  <a:srgbClr val="FFFF00"/>
                </a:solidFill>
              </a:rPr>
              <a:t>dolores</a:t>
            </a:r>
            <a:r>
              <a:rPr lang="es-CO" dirty="0" smtClean="0"/>
              <a:t>”.</a:t>
            </a:r>
          </a:p>
          <a:p>
            <a:pPr marL="68580" indent="0" algn="ctr">
              <a:buNone/>
            </a:pPr>
            <a:r>
              <a:rPr lang="es-CO" b="1" u="sng" dirty="0" smtClean="0"/>
              <a:t>1 </a:t>
            </a:r>
            <a:r>
              <a:rPr lang="es-CO" b="1" u="sng" dirty="0"/>
              <a:t>Timoteo 6:9-10.</a:t>
            </a:r>
          </a:p>
        </p:txBody>
      </p:sp>
    </p:spTree>
    <p:extLst>
      <p:ext uri="{BB962C8B-B14F-4D97-AF65-F5344CB8AC3E}">
        <p14:creationId xmlns:p14="http://schemas.microsoft.com/office/powerpoint/2010/main" val="134960547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836712"/>
            <a:ext cx="7772400" cy="5518848"/>
          </a:xfrm>
        </p:spPr>
        <p:txBody>
          <a:bodyPr>
            <a:normAutofit fontScale="92500" lnSpcReduction="10000"/>
          </a:bodyPr>
          <a:lstStyle/>
          <a:p>
            <a:pPr marL="68580" indent="0" algn="ctr">
              <a:buNone/>
            </a:pPr>
            <a:r>
              <a:rPr lang="es-CO" dirty="0" smtClean="0"/>
              <a:t>Es así como Pablo </a:t>
            </a:r>
            <a:r>
              <a:rPr lang="es-CO" dirty="0"/>
              <a:t>dijo a Timoteo “</a:t>
            </a:r>
            <a:r>
              <a:rPr lang="es-CO" dirty="0">
                <a:solidFill>
                  <a:srgbClr val="FFFF00"/>
                </a:solidFill>
              </a:rPr>
              <a:t>que prediques la palabra; que instes a tiempo y fuera de tiempo; redarguye, reprende, exhorta con toda paciencia y </a:t>
            </a:r>
            <a:r>
              <a:rPr lang="es-CO" dirty="0" smtClean="0">
                <a:solidFill>
                  <a:srgbClr val="FFFF00"/>
                </a:solidFill>
              </a:rPr>
              <a:t>doctrina</a:t>
            </a:r>
            <a:r>
              <a:rPr lang="es-CO" dirty="0" smtClean="0"/>
              <a:t>”. </a:t>
            </a:r>
          </a:p>
          <a:p>
            <a:pPr marL="68580" indent="0" algn="ctr">
              <a:buNone/>
            </a:pPr>
            <a:r>
              <a:rPr lang="es-CO" b="1" u="sng" dirty="0" smtClean="0"/>
              <a:t>2 </a:t>
            </a:r>
            <a:r>
              <a:rPr lang="es-CO" b="1" u="sng" dirty="0"/>
              <a:t>Timoteo 4:2</a:t>
            </a:r>
            <a:r>
              <a:rPr lang="es-CO" dirty="0"/>
              <a:t>. </a:t>
            </a:r>
            <a:endParaRPr lang="es-CO" dirty="0" smtClean="0"/>
          </a:p>
          <a:p>
            <a:pPr marL="68580" indent="0" algn="ctr">
              <a:buNone/>
            </a:pPr>
            <a:endParaRPr lang="es-CO" sz="3200" b="1" u="sng" dirty="0" smtClean="0">
              <a:solidFill>
                <a:srgbClr val="FFFF00"/>
              </a:solidFill>
            </a:endParaRPr>
          </a:p>
          <a:p>
            <a:pPr marL="68580" indent="0" algn="ctr">
              <a:buNone/>
            </a:pPr>
            <a:r>
              <a:rPr lang="es-CO" sz="3200" b="1" u="sng" dirty="0" smtClean="0">
                <a:solidFill>
                  <a:srgbClr val="FFFF00"/>
                </a:solidFill>
              </a:rPr>
              <a:t>¿Cuál era el propósito de esta recomendación?</a:t>
            </a:r>
            <a:endParaRPr lang="es-CO" sz="3200" b="1" u="sng" dirty="0" smtClean="0">
              <a:solidFill>
                <a:srgbClr val="FFFF00"/>
              </a:solidFill>
            </a:endParaRPr>
          </a:p>
          <a:p>
            <a:pPr marL="68580" indent="0" algn="ctr">
              <a:buNone/>
            </a:pPr>
            <a:endParaRPr lang="es-CO" dirty="0" smtClean="0"/>
          </a:p>
          <a:p>
            <a:pPr marL="68580" indent="0" algn="ctr">
              <a:buNone/>
            </a:pPr>
            <a:r>
              <a:rPr lang="es-CO" dirty="0" smtClean="0"/>
              <a:t>Su </a:t>
            </a:r>
            <a:r>
              <a:rPr lang="es-CO" dirty="0"/>
              <a:t>propósito era convencer a estos maestros “</a:t>
            </a:r>
            <a:r>
              <a:rPr lang="es-CO" dirty="0">
                <a:solidFill>
                  <a:srgbClr val="FFFF00"/>
                </a:solidFill>
              </a:rPr>
              <a:t>para que sean sanos en la fe</a:t>
            </a:r>
            <a:r>
              <a:rPr lang="es-CO" dirty="0" smtClean="0"/>
              <a:t>”</a:t>
            </a:r>
            <a:r>
              <a:rPr lang="es-CO" dirty="0" smtClean="0"/>
              <a:t>.</a:t>
            </a:r>
          </a:p>
          <a:p>
            <a:pPr marL="68580" indent="0" algn="ctr">
              <a:buNone/>
            </a:pPr>
            <a:r>
              <a:rPr lang="es-CO" b="1" u="sng" dirty="0" smtClean="0"/>
              <a:t>(</a:t>
            </a:r>
            <a:r>
              <a:rPr lang="es-CO" b="1" u="sng" dirty="0"/>
              <a:t>Tito 1:13).</a:t>
            </a:r>
          </a:p>
        </p:txBody>
      </p:sp>
    </p:spTree>
    <p:extLst>
      <p:ext uri="{BB962C8B-B14F-4D97-AF65-F5344CB8AC3E}">
        <p14:creationId xmlns:p14="http://schemas.microsoft.com/office/powerpoint/2010/main" val="397410668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Effect transition="in" filter="wheel(1)">
                                      <p:cBhvr>
                                        <p:cTn id="15" dur="2000"/>
                                        <p:tgtEl>
                                          <p:spTgt spid="3">
                                            <p:txEl>
                                              <p:pRg st="5" end="5"/>
                                            </p:txEl>
                                          </p:spTgt>
                                        </p:tgtEl>
                                      </p:cBhvr>
                                    </p:animEffect>
                                  </p:childTnLst>
                                </p:cTn>
                              </p:par>
                              <p:par>
                                <p:cTn id="16" presetID="21" presetClass="entr" presetSubtype="1" fill="hold" nodeType="withEffect">
                                  <p:stCondLst>
                                    <p:cond delay="0"/>
                                  </p:stCondLst>
                                  <p:childTnLst>
                                    <p:set>
                                      <p:cBhvr>
                                        <p:cTn id="17" dur="1" fill="hold">
                                          <p:stCondLst>
                                            <p:cond delay="0"/>
                                          </p:stCondLst>
                                        </p:cTn>
                                        <p:tgtEl>
                                          <p:spTgt spid="3">
                                            <p:txEl>
                                              <p:pRg st="6" end="6"/>
                                            </p:txEl>
                                          </p:spTgt>
                                        </p:tgtEl>
                                        <p:attrNameLst>
                                          <p:attrName>style.visibility</p:attrName>
                                        </p:attrNameLst>
                                      </p:cBhvr>
                                      <p:to>
                                        <p:strVal val="visible"/>
                                      </p:to>
                                    </p:set>
                                    <p:animEffect transition="in" filter="wheel(1)">
                                      <p:cBhvr>
                                        <p:cTn id="1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7772400" cy="6192688"/>
          </a:xfrm>
        </p:spPr>
        <p:txBody>
          <a:bodyPr>
            <a:normAutofit fontScale="92500" lnSpcReduction="10000"/>
          </a:bodyPr>
          <a:lstStyle/>
          <a:p>
            <a:pPr marL="68580" indent="0" algn="ctr">
              <a:buNone/>
            </a:pPr>
            <a:r>
              <a:rPr lang="es-CO" dirty="0"/>
              <a:t>Los líderes piadosos deben proteger a la iglesia de las falsas enseñanzas, porque </a:t>
            </a:r>
            <a:r>
              <a:rPr lang="es-CO" dirty="0" smtClean="0"/>
              <a:t>las falsas </a:t>
            </a:r>
            <a:r>
              <a:rPr lang="es-CO" dirty="0"/>
              <a:t>doctrinas son como la levadura. Entra en secreto, crece rápidamente, y se impregna por completo </a:t>
            </a:r>
            <a:r>
              <a:rPr lang="es-CO" dirty="0" smtClean="0"/>
              <a:t>en toda la masa </a:t>
            </a:r>
            <a:r>
              <a:rPr lang="es-CO" b="1" u="sng" dirty="0" smtClean="0"/>
              <a:t>(Gálatas </a:t>
            </a:r>
            <a:r>
              <a:rPr lang="es-CO" b="1" u="sng" dirty="0"/>
              <a:t>5:9). </a:t>
            </a:r>
            <a:endParaRPr lang="es-CO" b="1" u="sng" dirty="0" smtClean="0"/>
          </a:p>
          <a:p>
            <a:pPr marL="68580" indent="0">
              <a:buNone/>
            </a:pPr>
            <a:endParaRPr lang="es-CO" dirty="0" smtClean="0"/>
          </a:p>
          <a:p>
            <a:pPr marL="68580" indent="0" algn="ctr">
              <a:buNone/>
            </a:pPr>
            <a:r>
              <a:rPr lang="es-CO" b="1" dirty="0" smtClean="0">
                <a:solidFill>
                  <a:srgbClr val="FFC000"/>
                </a:solidFill>
              </a:rPr>
              <a:t>El </a:t>
            </a:r>
            <a:r>
              <a:rPr lang="es-CO" b="1" dirty="0">
                <a:solidFill>
                  <a:srgbClr val="FFC000"/>
                </a:solidFill>
              </a:rPr>
              <a:t>mejor momento para atacar a la falsa doctrina es al principio, antes de que tenga la oportunidad de propagarse. Esto es muy importante porque marca la diferencia entre la vida y la muerte, si usted cree en la verdad de la Palabra, o cree en la mentira. Usted puede elegir lo que quieren creer, pero no puede cambiar las consecuencias eternas</a:t>
            </a:r>
            <a:r>
              <a:rPr lang="es-CO" dirty="0" smtClean="0"/>
              <a:t>.</a:t>
            </a:r>
            <a:endParaRPr lang="es-CO" dirty="0"/>
          </a:p>
        </p:txBody>
      </p:sp>
    </p:spTree>
    <p:extLst>
      <p:ext uri="{BB962C8B-B14F-4D97-AF65-F5344CB8AC3E}">
        <p14:creationId xmlns:p14="http://schemas.microsoft.com/office/powerpoint/2010/main" val="95777943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908720"/>
            <a:ext cx="7772400" cy="5446840"/>
          </a:xfrm>
        </p:spPr>
        <p:txBody>
          <a:bodyPr/>
          <a:lstStyle/>
          <a:p>
            <a:pPr marL="68580" indent="0" algn="ctr">
              <a:buNone/>
            </a:pPr>
            <a:endParaRPr lang="es-CO" dirty="0" smtClean="0"/>
          </a:p>
          <a:p>
            <a:pPr marL="68580" indent="0" algn="ctr">
              <a:buNone/>
            </a:pPr>
            <a:r>
              <a:rPr lang="es-CO" dirty="0" smtClean="0"/>
              <a:t>Pablo </a:t>
            </a:r>
            <a:r>
              <a:rPr lang="es-CO" dirty="0"/>
              <a:t>sigue diciendo a Timoteo: “</a:t>
            </a:r>
            <a:r>
              <a:rPr lang="es-CO" dirty="0">
                <a:solidFill>
                  <a:srgbClr val="FFFF00"/>
                </a:solidFill>
              </a:rPr>
              <a:t>Mas tú, oh hombre de Dios, </a:t>
            </a:r>
            <a:r>
              <a:rPr lang="es-CO" u="sng" dirty="0">
                <a:solidFill>
                  <a:srgbClr val="FFFF00"/>
                </a:solidFill>
              </a:rPr>
              <a:t>huye de estas cosas</a:t>
            </a:r>
            <a:r>
              <a:rPr lang="es-CO" dirty="0">
                <a:solidFill>
                  <a:srgbClr val="FFFF00"/>
                </a:solidFill>
              </a:rPr>
              <a:t>, y sigue la justicia, la piedad, la fe, el amor, la paciencia, la </a:t>
            </a:r>
            <a:r>
              <a:rPr lang="es-CO" dirty="0" smtClean="0">
                <a:solidFill>
                  <a:srgbClr val="FFFF00"/>
                </a:solidFill>
              </a:rPr>
              <a:t>mansedumbre</a:t>
            </a:r>
            <a:r>
              <a:rPr lang="es-CO" dirty="0" smtClean="0"/>
              <a:t>”</a:t>
            </a:r>
            <a:r>
              <a:rPr lang="es-CO" dirty="0"/>
              <a:t>.</a:t>
            </a:r>
            <a:r>
              <a:rPr lang="es-CO" b="1" u="sng" dirty="0" smtClean="0"/>
              <a:t>1 </a:t>
            </a:r>
            <a:r>
              <a:rPr lang="es-CO" b="1" u="sng" dirty="0"/>
              <a:t>Timoteo 6:11</a:t>
            </a:r>
            <a:r>
              <a:rPr lang="es-CO" dirty="0"/>
              <a:t>. </a:t>
            </a:r>
            <a:endParaRPr lang="es-CO" dirty="0" smtClean="0"/>
          </a:p>
          <a:p>
            <a:pPr marL="68580" indent="0" algn="ctr">
              <a:buNone/>
            </a:pPr>
            <a:endParaRPr lang="es-CO" dirty="0" smtClean="0"/>
          </a:p>
          <a:p>
            <a:pPr marL="68580" indent="0" algn="ctr">
              <a:buNone/>
            </a:pPr>
            <a:r>
              <a:rPr lang="es-CO" dirty="0" smtClean="0"/>
              <a:t>La </a:t>
            </a:r>
            <a:r>
              <a:rPr lang="es-CO" dirty="0"/>
              <a:t>palabra huir se refiere aquí a la separación o de retirarse de los pecados de los falsos maestros.</a:t>
            </a:r>
          </a:p>
          <a:p>
            <a:endParaRPr lang="es-CO" dirty="0"/>
          </a:p>
        </p:txBody>
      </p:sp>
    </p:spTree>
    <p:extLst>
      <p:ext uri="{BB962C8B-B14F-4D97-AF65-F5344CB8AC3E}">
        <p14:creationId xmlns:p14="http://schemas.microsoft.com/office/powerpoint/2010/main" val="223715675"/>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sz="4800" b="1" dirty="0" smtClean="0"/>
              <a:t>Conclusión</a:t>
            </a:r>
            <a:endParaRPr lang="es-CO" sz="4800" b="1" dirty="0"/>
          </a:p>
        </p:txBody>
      </p:sp>
      <p:sp>
        <p:nvSpPr>
          <p:cNvPr id="3" name="2 Marcador de contenido"/>
          <p:cNvSpPr>
            <a:spLocks noGrp="1"/>
          </p:cNvSpPr>
          <p:nvPr>
            <p:ph idx="1"/>
          </p:nvPr>
        </p:nvSpPr>
        <p:spPr/>
        <p:txBody>
          <a:bodyPr>
            <a:normAutofit fontScale="92500"/>
          </a:bodyPr>
          <a:lstStyle/>
          <a:p>
            <a:pPr marL="68580" indent="0" algn="ctr">
              <a:buNone/>
            </a:pPr>
            <a:r>
              <a:rPr lang="es-CO" b="1" dirty="0" smtClean="0"/>
              <a:t>Tenemos </a:t>
            </a:r>
            <a:r>
              <a:rPr lang="es-CO" b="1" dirty="0"/>
              <a:t>que recordar que no toda la unidad es buena, y no toda división es mala. Llega un momento en que un siervo de Dios debe tomar una postura contra las falsas doctrinas y prácticas ateas, y separarse de ellos</a:t>
            </a:r>
            <a:r>
              <a:rPr lang="es-CO" b="1" dirty="0" smtClean="0"/>
              <a:t>.</a:t>
            </a:r>
          </a:p>
          <a:p>
            <a:pPr marL="68580" indent="0" algn="ctr">
              <a:buNone/>
            </a:pPr>
            <a:endParaRPr lang="es-CO" b="1" dirty="0"/>
          </a:p>
          <a:p>
            <a:pPr marL="68580" indent="0" algn="ctr">
              <a:buNone/>
            </a:pPr>
            <a:r>
              <a:rPr lang="es-CO" b="1" dirty="0" smtClean="0">
                <a:solidFill>
                  <a:srgbClr val="FFC000"/>
                </a:solidFill>
              </a:rPr>
              <a:t>Mi oración y deseo es que este tema despierte en nosotros el deseo de ser precavidos, y obedecer solamente aquello que este plenamente registrado en la Palabra de Dios. Amen. </a:t>
            </a:r>
            <a:endParaRPr lang="es-CO" b="1" dirty="0">
              <a:solidFill>
                <a:srgbClr val="FFC000"/>
              </a:solidFill>
            </a:endParaRPr>
          </a:p>
          <a:p>
            <a:endParaRPr lang="es-CO" dirty="0"/>
          </a:p>
        </p:txBody>
      </p:sp>
    </p:spTree>
    <p:extLst>
      <p:ext uri="{BB962C8B-B14F-4D97-AF65-F5344CB8AC3E}">
        <p14:creationId xmlns:p14="http://schemas.microsoft.com/office/powerpoint/2010/main" val="2695161347"/>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418</TotalTime>
  <Words>644</Words>
  <Application>Microsoft Office PowerPoint</Application>
  <PresentationFormat>Presentación en pantalla (4:3)</PresentationFormat>
  <Paragraphs>54</Paragraphs>
  <Slides>13</Slides>
  <Notes>1</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Metro</vt:lpstr>
      <vt:lpstr>TEN CUIDADO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TEN CUIDADO</dc:title>
  <dc:creator>FAMILIA FIERRO CH</dc:creator>
  <cp:lastModifiedBy>FAMILIA FIERRO CH</cp:lastModifiedBy>
  <cp:revision>39</cp:revision>
  <dcterms:created xsi:type="dcterms:W3CDTF">2013-02-13T11:12:06Z</dcterms:created>
  <dcterms:modified xsi:type="dcterms:W3CDTF">2014-03-15T02:47:28Z</dcterms:modified>
</cp:coreProperties>
</file>